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59" r:id="rId3"/>
    <p:sldId id="260" r:id="rId4"/>
    <p:sldId id="261" r:id="rId5"/>
    <p:sldId id="262" r:id="rId6"/>
    <p:sldId id="263" r:id="rId7"/>
    <p:sldId id="264" r:id="rId8"/>
    <p:sldId id="267" r:id="rId9"/>
    <p:sldId id="268" r:id="rId10"/>
    <p:sldId id="269" r:id="rId11"/>
    <p:sldId id="265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9286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65327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690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13800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7234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04393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0722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2644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3849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7728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4250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69284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1009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6248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7947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5055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34BC0-9964-4654-AFC2-58922297BAD2}" type="datetimeFigureOut">
              <a:rPr lang="sr-Latn-RS" smtClean="0"/>
              <a:t>8.12.2024.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7DACEB-F386-4BA0-8079-D9403B968DD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5970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6CCA0-A6DB-4A3B-06C6-EE0455FEA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1879600"/>
            <a:ext cx="11196320" cy="2171236"/>
          </a:xfrm>
        </p:spPr>
        <p:txBody>
          <a:bodyPr/>
          <a:lstStyle/>
          <a:p>
            <a:pPr algn="ctr"/>
            <a:r>
              <a:rPr lang="sr-Cyrl-CS" sz="40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ПРИРОДЕ „ГОЛИЈА“</a:t>
            </a:r>
            <a:br>
              <a:rPr lang="sr-Cyrl-CS" sz="40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sz="40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sr-Cyrl-R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r-Cyrl-CS" sz="40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РЕЗЕРВАТ БИОСФЕРЕ „ГОЛИЈА-СТУДЕНИЦА</a:t>
            </a:r>
            <a:endParaRPr lang="sr-Latn-R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765B3-3DE1-72AC-56B9-EF2691566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107" y="4542619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sr-Cyrl-RS" sz="3200" dirty="0"/>
              <a:t>Роћевићи, 16.10.2024</a:t>
            </a:r>
            <a:endParaRPr lang="sr-Latn-R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8F794-BC3B-1D3D-8BF5-4BA2B3E78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17" y="425450"/>
            <a:ext cx="1847337" cy="1096898"/>
          </a:xfrm>
          <a:prstGeom prst="rect">
            <a:avLst/>
          </a:prstGeom>
        </p:spPr>
      </p:pic>
      <p:pic>
        <p:nvPicPr>
          <p:cNvPr id="5" name="Picture 4" descr="A logo with a circle and text&#10;&#10;Description automatically generated with medium confidence">
            <a:extLst>
              <a:ext uri="{FF2B5EF4-FFF2-40B4-BE49-F238E27FC236}">
                <a16:creationId xmlns:a16="http://schemas.microsoft.com/office/drawing/2014/main" id="{84EA762B-64C9-62C7-F5D0-614E6727F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457" y="425450"/>
            <a:ext cx="1940458" cy="1096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blue and yellow square with a yellow stripe&#10;&#10;Description automatically generated">
            <a:extLst>
              <a:ext uri="{FF2B5EF4-FFF2-40B4-BE49-F238E27FC236}">
                <a16:creationId xmlns:a16="http://schemas.microsoft.com/office/drawing/2014/main" id="{5F8C5D1D-7698-047F-95B6-0122CAB1D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962" y="290920"/>
            <a:ext cx="2628635" cy="1096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42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632" y="205010"/>
            <a:ext cx="3381747" cy="690340"/>
          </a:xfrm>
        </p:spPr>
        <p:txBody>
          <a:bodyPr/>
          <a:lstStyle/>
          <a:p>
            <a:r>
              <a:rPr lang="sr-Cyrl-RS" sz="34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ЕНДЕМИТИ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571625"/>
            <a:ext cx="7148559" cy="4900195"/>
          </a:xfrm>
        </p:spPr>
        <p:txBody>
          <a:bodyPr>
            <a:no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Марграфијева жутеница 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Allysum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markgrafi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Јанхенова жутеница -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Alyssum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jancheni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Љубичица -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elegantula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Адамовићева дивизма 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Verbascum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adamovicii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Панчићева бедрница 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Pancicia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serbica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Адамовићева мајчина душица -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Thymus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adamovićii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Планински јавор </a:t>
            </a:r>
            <a:r>
              <a:rPr lang="sr-Cyrl-R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heldreichii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Кохов велмун 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Gentiana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kochiana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Брукенталија 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Bruckenthalia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spiculifolia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53" r="35195"/>
          <a:stretch/>
        </p:blipFill>
        <p:spPr>
          <a:xfrm>
            <a:off x="8019495" y="-5943"/>
            <a:ext cx="4172505" cy="686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475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84" y="200025"/>
            <a:ext cx="8596668" cy="600075"/>
          </a:xfrm>
        </p:spPr>
        <p:txBody>
          <a:bodyPr>
            <a:normAutofit fontScale="90000"/>
          </a:bodyPr>
          <a:lstStyle/>
          <a:p>
            <a:r>
              <a:rPr lang="sr-Cyrl-RS" sz="40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РЕЛИКТИ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000125"/>
            <a:ext cx="7707853" cy="58578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Голија заједно са планином Тара, представља значајни центар генетске, специјске и екосистемске разноврсности на Балкану и Европи.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Планински јавор 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heldreichii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Пихлеров звончић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Asyneuma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trichocalicinum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Сива режуха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Cardamine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glauca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Длакави здравац 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Geranium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villosum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Зечија стопа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molle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Бршљен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Hedera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helix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Зеленика 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Ilex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aquifolium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Црни граб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Ostria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carpinifolia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Панчићева бедрница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Pancicia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serbica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Шумска љубичица 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Viola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silvestris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Павловац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Aremonia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agrimoinoides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Горска суручица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Aruncus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silvestre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Копитњак -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Asarum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europaeum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48"/>
          <a:stretch/>
        </p:blipFill>
        <p:spPr>
          <a:xfrm>
            <a:off x="8158578" y="0"/>
            <a:ext cx="4033421" cy="683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551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756" y="106421"/>
            <a:ext cx="4260636" cy="741304"/>
          </a:xfrm>
        </p:spPr>
        <p:txBody>
          <a:bodyPr>
            <a:normAutofit fontScale="90000"/>
          </a:bodyPr>
          <a:lstStyle/>
          <a:p>
            <a:r>
              <a:rPr lang="sr-Cyrl-RS" sz="40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ОРНИТОФАУНА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424" y="981075"/>
            <a:ext cx="7545778" cy="5650544"/>
          </a:xfrm>
        </p:spPr>
        <p:txBody>
          <a:bodyPr>
            <a:noAutofit/>
          </a:bodyPr>
          <a:lstStyle/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 врста, процена на 180 врста</a:t>
            </a:r>
          </a:p>
          <a:p>
            <a:pPr marL="0" indent="0">
              <a:buNone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најбројније популације зебе, црноглаве грмуше, црвендаћа, кос...</a:t>
            </a:r>
          </a:p>
          <a:p>
            <a:pPr marL="0" indent="0">
              <a:buNone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Сури орао –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Aquila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chrysaetos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Сиви соко 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Falco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peregrinus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Орао змијар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Circaetus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gallicus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Лештарка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Bonasa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bonasia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 тетреб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urogallus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Шумска шљука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Scolopax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rusticola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Планински детлић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Dendrocopos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leucotos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 огрличар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Turdus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torquatus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Пузгавац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Tichodroma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muraria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Лешњикара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Nucifraga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caryocatactes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79" y="88734"/>
            <a:ext cx="2546483" cy="1909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33" y="106421"/>
            <a:ext cx="2470043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63" y="5102039"/>
            <a:ext cx="2384211" cy="1788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571" y="3494573"/>
            <a:ext cx="1802131" cy="1802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05" y="148005"/>
            <a:ext cx="2067451" cy="1550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10" y="2783713"/>
            <a:ext cx="1941962" cy="3026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14" y="1655352"/>
            <a:ext cx="2873035" cy="215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388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543" y="612787"/>
            <a:ext cx="4429312" cy="1280890"/>
          </a:xfrm>
        </p:spPr>
        <p:txBody>
          <a:bodyPr/>
          <a:lstStyle/>
          <a:p>
            <a:r>
              <a:rPr lang="sr-Cyrl-RS" sz="40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ФАУНА СИСАРА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58744"/>
            <a:ext cx="7508289" cy="4243372"/>
          </a:xfrm>
        </p:spPr>
        <p:txBody>
          <a:bodyPr>
            <a:norm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врсте: јеж, кртица, лисица, ласица, дивља свиња, вук...</a:t>
            </a:r>
          </a:p>
          <a:p>
            <a:pPr marL="0" indent="0">
              <a:buNone/>
            </a:pPr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Ursus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arctos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алпска ровчица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alpinus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слепи мишеви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Chiroptera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spp.</a:t>
            </a: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шарени твор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Vormela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peregusna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видра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Lutra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lutra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55" y="270512"/>
            <a:ext cx="2952328" cy="22142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90" y="2358744"/>
            <a:ext cx="2941030" cy="1994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83" y="198504"/>
            <a:ext cx="2965078" cy="2109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90" y="4446976"/>
            <a:ext cx="3232710" cy="2155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8078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09" y="180975"/>
            <a:ext cx="8596668" cy="695325"/>
          </a:xfrm>
        </p:spPr>
        <p:txBody>
          <a:bodyPr>
            <a:normAutofit fontScale="90000"/>
          </a:bodyPr>
          <a:lstStyle/>
          <a:p>
            <a:r>
              <a:rPr lang="sr-Cyrl-RS" sz="40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ВОДОЗЕМЦИ И ГМИЗАВЦИ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028700"/>
            <a:ext cx="8596668" cy="5503046"/>
          </a:xfrm>
        </p:spPr>
        <p:txBody>
          <a:bodyPr>
            <a:noAutofit/>
          </a:bodyPr>
          <a:lstStyle/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врста </a:t>
            </a:r>
          </a:p>
          <a:p>
            <a:pPr marL="0" indent="0">
              <a:buNone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водоземци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шарени даждевњак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Salamandra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salamandra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алпски мрмољак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Triturus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alpestris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мрмољак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Triturus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vulgaris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обична крастача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Bufo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bufo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зелена крастача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Bufo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viridis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гмизавци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смук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Elaphe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longissima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смукуља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Coronella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austriaca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белоушка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Natrix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natrix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речна змија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Natrix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tessellate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поскок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Vipera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ammodytes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1871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036" y="624110"/>
            <a:ext cx="6542197" cy="1280890"/>
          </a:xfrm>
        </p:spPr>
        <p:txBody>
          <a:bodyPr/>
          <a:lstStyle/>
          <a:p>
            <a:r>
              <a:rPr lang="sr-Cyrl-R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РЕЗЕРВАТИ БИОСФЕРЕ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083" y="1905000"/>
            <a:ext cx="6714586" cy="3920971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Настали као визионарска идеја усаглашавања заштите природе и одрживог коришћења и развоја (1971.године).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Иницирани путем UNESCO-вог програма Човек и биосфера 1974. године. Први резервати формирани су 1976. год.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Резервати биосфере представљају копнена и обалска/морска подручја, или комбинацију истих, међународно препознатих од стране UNESCO-вог програма Човек и биосфера (MAB).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сада у свету проглашено 669 резервата биосфере у 120 земаља.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2"/>
          <a:stretch/>
        </p:blipFill>
        <p:spPr>
          <a:xfrm>
            <a:off x="7682143" y="0"/>
            <a:ext cx="450985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223"/>
            <a:ext cx="1686073" cy="126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91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834" y="15987"/>
            <a:ext cx="8596668" cy="654955"/>
          </a:xfrm>
        </p:spPr>
        <p:txBody>
          <a:bodyPr>
            <a:normAutofit fontScale="90000"/>
          </a:bodyPr>
          <a:lstStyle/>
          <a:p>
            <a:r>
              <a:rPr lang="sr-Cyrl-R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30" y="762001"/>
            <a:ext cx="7378843" cy="2962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Резерват биосфере треба да испуни три основна задатка:  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Заштита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доприноси заштити подручја, екосистема, врста и генетске разноврсности. 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Развој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подржава економски развој и развој заједнице који је одржив са еколошког, социјалног и културног аспекта. 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Подршка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подстиче огледних пројеката, едукације и тренинга, истраживанња и мониторинг на локалном, регионалном и глобалном нивоу.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r="30486"/>
          <a:stretch/>
        </p:blipFill>
        <p:spPr>
          <a:xfrm>
            <a:off x="7536873" y="0"/>
            <a:ext cx="4655128" cy="684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t="9124" r="6631" b="8318"/>
          <a:stretch/>
        </p:blipFill>
        <p:spPr>
          <a:xfrm>
            <a:off x="2305049" y="3836104"/>
            <a:ext cx="4018973" cy="315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2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ЗОНИРАЊЕ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672" y="1316719"/>
            <a:ext cx="3395922" cy="5385921"/>
          </a:xfrm>
        </p:spPr>
        <p:txBody>
          <a:bodyPr>
            <a:norm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Централно подручје: заштита биодиверзитета, мониторинг, научна истраживања и едукација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Заштитна зона: активности у складу са циљевима заштите у централном подручју (едукација, рекреација, екотуризам, научна истраживања)</a:t>
            </a: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Прелазно подручје: подручје одрживог развоја.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Zoniranje rezervati biosfere"/>
          <p:cNvPicPr>
            <a:picLocks noChangeAspect="1" noChangeArrowheads="1"/>
          </p:cNvPicPr>
          <p:nvPr/>
        </p:nvPicPr>
        <p:blipFill rotWithShape="1">
          <a:blip r:embed="rId2"/>
          <a:srcRect l="1211" t="9850" r="45038" b="6741"/>
          <a:stretch/>
        </p:blipFill>
        <p:spPr bwMode="auto">
          <a:xfrm>
            <a:off x="8859915" y="0"/>
            <a:ext cx="3119021" cy="334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Zoniranje rezervati biosfere"/>
          <p:cNvPicPr>
            <a:picLocks noChangeAspect="1" noChangeArrowheads="1"/>
          </p:cNvPicPr>
          <p:nvPr/>
        </p:nvPicPr>
        <p:blipFill rotWithShape="1">
          <a:blip r:embed="rId2"/>
          <a:srcRect l="53470" t="8079" r="951" b="6741"/>
          <a:stretch/>
        </p:blipFill>
        <p:spPr bwMode="auto">
          <a:xfrm>
            <a:off x="8859914" y="3347351"/>
            <a:ext cx="3119021" cy="351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6939" r="8193" b="12403"/>
          <a:stretch/>
        </p:blipFill>
        <p:spPr>
          <a:xfrm>
            <a:off x="3657594" y="1316719"/>
            <a:ext cx="5202317" cy="358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5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525" y="606355"/>
            <a:ext cx="5947393" cy="1280890"/>
          </a:xfrm>
        </p:spPr>
        <p:txBody>
          <a:bodyPr/>
          <a:lstStyle/>
          <a:p>
            <a:r>
              <a:rPr lang="sr-Cyrl-RS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РЕЗЕРВАТ БИОСФЕРЕ </a:t>
            </a:r>
            <a:br>
              <a:rPr lang="sr-Cyrl-RS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RS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„ГОЛИЈА – СТУДЕНИЦА“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1887246"/>
            <a:ext cx="7605443" cy="227638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Први резерват биосфере у Србији и део је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UNESCO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светске мреже резервата биосфере.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2001. проглашен – 53.804 ha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централно подручје 496, 60 ha (0,93 %)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заштитна зона 3.661,50 ha (6,81 %)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прелазно подручје 49.645,90 ha (92,26 %)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2050" name="Picture 2" descr="golija_1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" r="9984" b="8000"/>
          <a:stretch/>
        </p:blipFill>
        <p:spPr bwMode="auto">
          <a:xfrm>
            <a:off x="7522347" y="-83051"/>
            <a:ext cx="4669654" cy="69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4349" y="5264532"/>
            <a:ext cx="5800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2011. периодични извештај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2015. периодични извештај</a:t>
            </a:r>
          </a:p>
        </p:txBody>
      </p:sp>
    </p:spTree>
    <p:extLst>
      <p:ext uri="{BB962C8B-B14F-4D97-AF65-F5344CB8AC3E}">
        <p14:creationId xmlns:p14="http://schemas.microsoft.com/office/powerpoint/2010/main" val="685129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178C-63AD-9266-50BA-05287F46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0" y="0"/>
            <a:ext cx="3737268" cy="1320800"/>
          </a:xfrm>
        </p:spPr>
        <p:txBody>
          <a:bodyPr>
            <a:normAutofit/>
          </a:bodyPr>
          <a:lstStyle/>
          <a:p>
            <a:r>
              <a:rPr lang="sr-Cyrl-RS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Споменици културе</a:t>
            </a:r>
            <a:endParaRPr lang="sr-Latn-RS" b="1" cap="all" dirty="0">
              <a:ln w="500">
                <a:solidFill>
                  <a:srgbClr val="073E87">
                    <a:shade val="20000"/>
                    <a:satMod val="120000"/>
                  </a:srgb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E32C1-5EB2-F7B3-9D30-5539F16F2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8080" y="1477038"/>
            <a:ext cx="7233919" cy="5380961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r-Cyrl-R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Манастир Студеница 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крајем XII века, као главна задужбина родоначелника династије Немањића, Стефана Немање.</a:t>
            </a:r>
          </a:p>
          <a:p>
            <a:pPr>
              <a:lnSpc>
                <a:spcPct val="90000"/>
              </a:lnSpc>
            </a:pPr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Манастир Градац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подигнут 1268. године, задужбина је краљице Јелене Анжујске, принцезе француског порекла и жене краља Уроша. При манастиру је основала прву девојачку школу у којој су се образовале српске племкиње. Манастир Градац у архитектонско-конструктивном смислу, са црквом Св. Благовештења, јединствено је дело средњовековног српског градитељства.</a:t>
            </a:r>
          </a:p>
          <a:p>
            <a:pPr>
              <a:lnSpc>
                <a:spcPct val="90000"/>
              </a:lnSpc>
            </a:pPr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Манастир Придворица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се налази у Придворици, 28 km југоисточно од Ивањице. По архитектонским карактеристикама типичан је представник средњовековне рашке школе.</a:t>
            </a:r>
          </a:p>
          <a:p>
            <a:pPr>
              <a:lnSpc>
                <a:spcPct val="90000"/>
              </a:lnSpc>
            </a:pPr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Манастир Ковиље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се налази у истоименом насељу, удаљен је од Ивањице 30 km. Ова средњовековна грађевина са делимично очуваним фрескама потиче са краја XII и почетка XIII века.</a:t>
            </a:r>
          </a:p>
          <a:p>
            <a:pPr>
              <a:lnSpc>
                <a:spcPct val="90000"/>
              </a:lnSpc>
            </a:pP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sr-Latn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98930DC-CA25-3DE2-D177-2A393DEAC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r="28967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Isosceles Triangle 105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28729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24110"/>
            <a:ext cx="6471714" cy="1280890"/>
          </a:xfrm>
        </p:spPr>
        <p:txBody>
          <a:bodyPr/>
          <a:lstStyle/>
          <a:p>
            <a:r>
              <a:rPr lang="sr-Cyrl-C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ПРИРОДЕ ГОЛИЈА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187" y="1769379"/>
            <a:ext cx="8096326" cy="358265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Голија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је 2001.  Уредбом проглашена за парк природе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категорије као природно добро од изузетног значаја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Обухвата територије: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Ивањица, Краљева, Рашка, Нови Пазар и Сјеница</a:t>
            </a:r>
          </a:p>
        </p:txBody>
      </p:sp>
      <p:pic>
        <p:nvPicPr>
          <p:cNvPr id="5" name="Picture 11" descr="d jezer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71"/>
          <a:stretch/>
        </p:blipFill>
        <p:spPr bwMode="auto">
          <a:xfrm>
            <a:off x="8300513" y="0"/>
            <a:ext cx="3891487" cy="6869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07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"/>
          <a:stretch/>
        </p:blipFill>
        <p:spPr bwMode="auto">
          <a:xfrm>
            <a:off x="8105313" y="0"/>
            <a:ext cx="40866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530" y="442857"/>
            <a:ext cx="8911687" cy="1280890"/>
          </a:xfrm>
        </p:spPr>
        <p:txBody>
          <a:bodyPr/>
          <a:lstStyle/>
          <a:p>
            <a:r>
              <a:rPr lang="sr-Cyrl-R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"/>
          <a:stretch/>
        </p:blipFill>
        <p:spPr bwMode="auto">
          <a:xfrm>
            <a:off x="4030461" y="1482058"/>
            <a:ext cx="4074852" cy="5375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0" y="3974977"/>
            <a:ext cx="3844031" cy="288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488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4145226" cy="1280890"/>
          </a:xfrm>
        </p:spPr>
        <p:txBody>
          <a:bodyPr/>
          <a:lstStyle/>
          <a:p>
            <a:r>
              <a:rPr lang="sr-Cyrl-RS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ПОВРШИНА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23" y="1750330"/>
            <a:ext cx="7383001" cy="377762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75.183,00 ha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степен – 553,80 ha (0,74 %) – 18 локалитета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степен – 3.883,10 ha (5,16 %) – 20 локалитета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степен – 70,746.10 ha (94,1 %)</a:t>
            </a:r>
          </a:p>
          <a:p>
            <a:endParaRPr lang="en-US" sz="2800" dirty="0"/>
          </a:p>
        </p:txBody>
      </p:sp>
      <p:pic>
        <p:nvPicPr>
          <p:cNvPr id="4" name="Picture 4" descr="pejsaz8"/>
          <p:cNvPicPr>
            <a:picLocks noChangeAspect="1" noChangeArrowheads="1"/>
          </p:cNvPicPr>
          <p:nvPr/>
        </p:nvPicPr>
        <p:blipFill rotWithShape="1"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r="51068"/>
          <a:stretch/>
        </p:blipFill>
        <p:spPr bwMode="auto">
          <a:xfrm>
            <a:off x="8309499" y="0"/>
            <a:ext cx="3882501" cy="685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043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РЕЉЕФ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1295400"/>
            <a:ext cx="7567271" cy="518160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Предео природног добра избраздан је дубоким речним долинама, између којих су узвишења различитог облика и величине. Она су засечена серијом површи, тераса и подова, тако да простор даје утисак ступњевите пластике. Слив Моравице и Студенице са својим многобројним притокама су главни носиоци геоморфоошких процеса и облика рељефа.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погледу висинског рашчлањавања природног добра, издвајају се зоне од 500-1000 m, зона од 1000-1500 m и зона преко 1500 m.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Планина Голија је једна од неколико планина Србије на којој су евидентиране глацијалне појаве. </a:t>
            </a:r>
          </a:p>
          <a:p>
            <a:endParaRPr lang="en-US" sz="2400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1" t="-259" r="-776" b="259"/>
          <a:stretch/>
        </p:blipFill>
        <p:spPr bwMode="auto">
          <a:xfrm>
            <a:off x="8114190" y="-38623"/>
            <a:ext cx="4151366" cy="689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158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4757786" cy="1280890"/>
          </a:xfrm>
        </p:spPr>
        <p:txBody>
          <a:bodyPr/>
          <a:lstStyle/>
          <a:p>
            <a:r>
              <a:rPr lang="sr-Cyrl-R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ГЕОЛОГИЈА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6" y="1905000"/>
            <a:ext cx="7639050" cy="374507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Литолошке јединице различите како по начину натанка, тако и по старости.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Западни део природног добра изграђен је највећим делом од различитих шкриљаца, палеозојске старости.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 део много сложеније грађе и изграђен је од различитих литолошких јединица (седиментних, метаморфних и магматских стена) старости од палеозоика до терцијара.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3" r="35427"/>
          <a:stretch/>
        </p:blipFill>
        <p:spPr>
          <a:xfrm>
            <a:off x="8377382" y="0"/>
            <a:ext cx="380663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2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51" y="624110"/>
            <a:ext cx="4782290" cy="699865"/>
          </a:xfrm>
        </p:spPr>
        <p:txBody>
          <a:bodyPr/>
          <a:lstStyle/>
          <a:p>
            <a:pPr algn="ctr"/>
            <a:r>
              <a:rPr lang="sr-Cyrl-R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ВОДЕ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904999"/>
            <a:ext cx="7561463" cy="4328891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Голија је хидролошко чвориште од којег се разилазе неколико већих река: Голијска Моравица, Студеница, Црна Река, Изубра.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подручју Парка регистровано је близу 100 извора што вероватно представља само половину постојећих.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Поред поменутих речних сливова треба навести да на Голији постоји неколико сталних језера као што су Дајићко, Кошанинова језера, Округлица и језеро Тресава и више мањих тресетишта. 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667" r="13253"/>
          <a:stretch/>
        </p:blipFill>
        <p:spPr>
          <a:xfrm>
            <a:off x="7948474" y="-11584"/>
            <a:ext cx="4243526" cy="686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042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ЗЕМЉИШТЕ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529110"/>
            <a:ext cx="7010728" cy="1732172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Земљишта на силикатним стенама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Земљишта на кречњацима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Мочварна и тресетна земљишта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pejsaz8"/>
          <p:cNvPicPr>
            <a:picLocks noChangeAspect="1" noChangeArrowheads="1"/>
          </p:cNvPicPr>
          <p:nvPr/>
        </p:nvPicPr>
        <p:blipFill rotWithShape="1"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1"/>
          <a:stretch/>
        </p:blipFill>
        <p:spPr bwMode="auto">
          <a:xfrm>
            <a:off x="8229600" y="0"/>
            <a:ext cx="3962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892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1536" y="253014"/>
            <a:ext cx="4349413" cy="709390"/>
          </a:xfrm>
        </p:spPr>
        <p:txBody>
          <a:bodyPr/>
          <a:lstStyle/>
          <a:p>
            <a:r>
              <a:rPr lang="sr-Cyrl-RS" sz="40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ВЕГЕТАЦИЈА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1043774"/>
            <a:ext cx="7612135" cy="5113537"/>
          </a:xfrm>
        </p:spPr>
        <p:txBody>
          <a:bodyPr>
            <a:noAutofit/>
          </a:bodyPr>
          <a:lstStyle/>
          <a:p>
            <a:pPr algn="just"/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вертикалном профилу Голије од 415 – 1833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н.в., односно од брдског до субалпијског појаса развијен је: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Појас храстових шума: шуме цера, шуме китњака и цера, шуме китњака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Појас букових шума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Појас мешовитих лишћарско-листопадних и четинарских шума.</a:t>
            </a:r>
          </a:p>
          <a:p>
            <a:pPr algn="just"/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Ботанички значајна подручја на Голији чине очуване лишћарске и лишћарско четинарске шуме прашумског типа, као и шуме четинара, посебно субалпијске смрче.</a:t>
            </a:r>
          </a:p>
          <a:p>
            <a:pPr algn="just"/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Ендемизам и реликтност је заступљена у шумским заједницама које гради планински јавор (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Acer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heldreichii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ендемична и реликтна врста која представља у ботаничком погледу симбол планине.</a:t>
            </a:r>
          </a:p>
          <a:p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Присутан је 51 флорни елеменат.</a:t>
            </a:r>
          </a:p>
          <a:p>
            <a:endParaRPr lang="en-US" sz="2000" dirty="0"/>
          </a:p>
        </p:txBody>
      </p:sp>
      <p:pic>
        <p:nvPicPr>
          <p:cNvPr id="8" name="Picture 9" descr="P118011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42"/>
          <a:stretch/>
        </p:blipFill>
        <p:spPr bwMode="auto">
          <a:xfrm>
            <a:off x="9937251" y="-1"/>
            <a:ext cx="2254749" cy="684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bukva5"/>
          <p:cNvPicPr>
            <a:picLocks noChangeAspect="1" noChangeArrowheads="1"/>
          </p:cNvPicPr>
          <p:nvPr/>
        </p:nvPicPr>
        <p:blipFill rotWithShape="1"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2"/>
          <a:stretch/>
        </p:blipFill>
        <p:spPr bwMode="auto">
          <a:xfrm>
            <a:off x="7774060" y="-17927"/>
            <a:ext cx="2163191" cy="68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719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0044" y="549160"/>
            <a:ext cx="2192139" cy="1280890"/>
          </a:xfrm>
        </p:spPr>
        <p:txBody>
          <a:bodyPr/>
          <a:lstStyle/>
          <a:p>
            <a:r>
              <a:rPr lang="sr-Cyrl-RS" sz="3800" b="1" cap="all" dirty="0">
                <a:ln w="500">
                  <a:solidFill>
                    <a:srgbClr val="073E87">
                      <a:shade val="20000"/>
                      <a:satMod val="120000"/>
                    </a:srgbClr>
                  </a:solidFill>
                </a:ln>
                <a:gradFill>
                  <a:gsLst>
                    <a:gs pos="0">
                      <a:srgbClr val="A5D028">
                        <a:tint val="13000"/>
                      </a:srgbClr>
                    </a:gs>
                    <a:gs pos="10000">
                      <a:srgbClr val="A5D028">
                        <a:tint val="20000"/>
                      </a:srgbClr>
                    </a:gs>
                    <a:gs pos="49000">
                      <a:srgbClr val="A5D028">
                        <a:tint val="70000"/>
                      </a:srgbClr>
                    </a:gs>
                    <a:gs pos="50000">
                      <a:srgbClr val="A5D028">
                        <a:tint val="97000"/>
                      </a:srgbClr>
                    </a:gs>
                    <a:gs pos="100000">
                      <a:srgbClr val="A5D028">
                        <a:tint val="2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2133600"/>
            <a:ext cx="9515475" cy="3886200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Флористички биодиверзитет Голије се састоји од преко 900 таксона, што указује на богатство специјског, екосистемског и генетског диверзитета света биљака, гљива и лишајева.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729 васкуларних биљака,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врста маховине,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117 врста и варијетета алги сврстаних у 53 рода из 6 фамилија,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врста лишајева - Lichenes,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 врста гљива.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609" y="102685"/>
            <a:ext cx="1228725" cy="181133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367" r="9797"/>
          <a:stretch/>
        </p:blipFill>
        <p:spPr>
          <a:xfrm>
            <a:off x="8125222" y="124117"/>
            <a:ext cx="1136650" cy="1768475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7760" y="102686"/>
            <a:ext cx="1281112" cy="182880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6957" y="5502613"/>
            <a:ext cx="1695450" cy="1201737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9901" t="2029" r="18229" b="-2029"/>
          <a:stretch/>
        </p:blipFill>
        <p:spPr>
          <a:xfrm>
            <a:off x="10937187" y="4046878"/>
            <a:ext cx="1145220" cy="131286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1819" y="131845"/>
            <a:ext cx="1281113" cy="1809750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6200" y="5517974"/>
            <a:ext cx="1581399" cy="1186376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39334" y="2133600"/>
            <a:ext cx="1146081" cy="1690507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74402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</TotalTime>
  <Words>1135</Words>
  <Application>Microsoft Office PowerPoint</Application>
  <PresentationFormat>Widescreen</PresentationFormat>
  <Paragraphs>132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Times New Roman</vt:lpstr>
      <vt:lpstr>Trebuchet MS</vt:lpstr>
      <vt:lpstr>Wingdings</vt:lpstr>
      <vt:lpstr>Wingdings 3</vt:lpstr>
      <vt:lpstr>Facet</vt:lpstr>
      <vt:lpstr>ПАРК ПРИРОДЕ „ГОЛИЈА“ И  РЕЗЕРВАТ БИОСФЕРЕ „ГОЛИЈА-СТУДЕНИЦА</vt:lpstr>
      <vt:lpstr>ПАРК ПРИРОДЕ ГОЛИЈА</vt:lpstr>
      <vt:lpstr>ПОВРШИНА</vt:lpstr>
      <vt:lpstr>РЕЉЕФ</vt:lpstr>
      <vt:lpstr>ГЕОЛОГИЈА</vt:lpstr>
      <vt:lpstr>ВОДЕ</vt:lpstr>
      <vt:lpstr>ЗЕМЉИШТЕ</vt:lpstr>
      <vt:lpstr>ВЕГЕТАЦИЈА</vt:lpstr>
      <vt:lpstr>ФЛОРА</vt:lpstr>
      <vt:lpstr>ЕНДЕМИТИ</vt:lpstr>
      <vt:lpstr>РЕЛИКТИ</vt:lpstr>
      <vt:lpstr>ОРНИТОФАУНА</vt:lpstr>
      <vt:lpstr>ФАУНА СИСАРА</vt:lpstr>
      <vt:lpstr>ВОДОЗЕМЦИ И ГМИЗАВЦИ</vt:lpstr>
      <vt:lpstr>РЕЗЕРВАТИ БИОСФЕРЕ</vt:lpstr>
      <vt:lpstr>КОНЦЕПТ</vt:lpstr>
      <vt:lpstr>ЗОНИРАЊЕ</vt:lpstr>
      <vt:lpstr>РЕЗЕРВАТ БИОСФЕРЕ  „ГОЛИЈА – СТУДЕНИЦА“</vt:lpstr>
      <vt:lpstr>Споменици културе</vt:lpstr>
      <vt:lpstr>ХВАЛА НА ПАЖЊИ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</dc:title>
  <dc:creator>Dragan Roganovic</dc:creator>
  <cp:lastModifiedBy>Dragan Roganovic</cp:lastModifiedBy>
  <cp:revision>7</cp:revision>
  <dcterms:created xsi:type="dcterms:W3CDTF">2024-01-26T19:28:03Z</dcterms:created>
  <dcterms:modified xsi:type="dcterms:W3CDTF">2024-12-08T20:03:13Z</dcterms:modified>
</cp:coreProperties>
</file>